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0" r:id="rId2"/>
    <p:sldId id="362" r:id="rId3"/>
    <p:sldId id="258" r:id="rId4"/>
    <p:sldId id="365" r:id="rId5"/>
    <p:sldId id="317" r:id="rId6"/>
    <p:sldId id="346" r:id="rId7"/>
    <p:sldId id="348" r:id="rId8"/>
    <p:sldId id="262" r:id="rId9"/>
    <p:sldId id="364" r:id="rId10"/>
    <p:sldId id="367" r:id="rId11"/>
    <p:sldId id="368" r:id="rId12"/>
    <p:sldId id="369" r:id="rId13"/>
    <p:sldId id="370" r:id="rId14"/>
    <p:sldId id="349" r:id="rId15"/>
    <p:sldId id="372" r:id="rId16"/>
    <p:sldId id="3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da" initials="T" lastIdx="7" clrIdx="0">
    <p:extLst>
      <p:ext uri="{19B8F6BF-5375-455C-9EA6-DF929625EA0E}">
        <p15:presenceInfo xmlns:p15="http://schemas.microsoft.com/office/powerpoint/2012/main" userId="The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5"/>
    <a:srgbClr val="00B5B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73630" autoAdjust="0"/>
  </p:normalViewPr>
  <p:slideViewPr>
    <p:cSldViewPr snapToGrid="0">
      <p:cViewPr varScale="1">
        <p:scale>
          <a:sx n="92" d="100"/>
          <a:sy n="92" d="100"/>
        </p:scale>
        <p:origin x="1864" y="16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FE4F2-A29B-4610-8BF4-8FF342C92FBA}" type="datetimeFigureOut">
              <a:rPr lang="en-US" smtClean="0"/>
              <a:t>9/17/25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F5238-2DC6-49DC-B60C-1FD4D5F0CC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1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E0904-E414-A3E0-E645-2F24F2D5F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764CC2-FC81-5D1E-068B-30D6983B3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2826C9-0484-DD23-EBE5-A155F482A6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Herzlich Willkommen zum heutigen Mittags-Seminar “Gutes Tun für alle“</a:t>
            </a:r>
          </a:p>
          <a:p>
            <a:r>
              <a:rPr lang="de-DE" dirty="0"/>
              <a:t>Vielen Dank, dass Sie so zahlreich erschienen seid. </a:t>
            </a:r>
          </a:p>
          <a:p>
            <a:endParaRPr lang="de-DE" dirty="0"/>
          </a:p>
          <a:p>
            <a:r>
              <a:rPr lang="de-DE" dirty="0"/>
              <a:t>Mein Name ist Claudia Loewe ich bin seit 2019 </a:t>
            </a:r>
            <a:r>
              <a:rPr lang="de-DE" dirty="0" err="1"/>
              <a:t>GivingTuesday</a:t>
            </a:r>
            <a:r>
              <a:rPr lang="de-DE" dirty="0"/>
              <a:t> Leader für Deutschland mit der Aufgabe die Bewegung in Deutschland zu etablieren und bekannter zu machen.</a:t>
            </a:r>
            <a:br>
              <a:rPr lang="de-DE" dirty="0"/>
            </a:br>
            <a:br>
              <a:rPr lang="de-DE" dirty="0"/>
            </a:br>
            <a:r>
              <a:rPr lang="de-DE" dirty="0"/>
              <a:t>Heute werden wir tief in das Thema einsteigen, was </a:t>
            </a:r>
            <a:r>
              <a:rPr lang="de-DE" dirty="0" err="1"/>
              <a:t>GivingTuesday</a:t>
            </a:r>
            <a:r>
              <a:rPr lang="de-DE" dirty="0"/>
              <a:t> ist: </a:t>
            </a:r>
          </a:p>
          <a:p>
            <a:endParaRPr lang="de-DE" dirty="0"/>
          </a:p>
          <a:p>
            <a:r>
              <a:rPr lang="de-DE" dirty="0"/>
              <a:t>Wie es angefangen hat, wie es sich über die Jahre entwickelt hat,</a:t>
            </a:r>
          </a:p>
          <a:p>
            <a:r>
              <a:rPr lang="de-DE" dirty="0"/>
              <a:t>wer dahinter steckt  und was es mit der „globalen Bewegung“ auf sich hat.</a:t>
            </a:r>
          </a:p>
          <a:p>
            <a:endParaRPr lang="de-DE" dirty="0"/>
          </a:p>
          <a:p>
            <a:r>
              <a:rPr lang="de-DE" dirty="0"/>
              <a:t>Dazu spreche ich heute etwas ausführlicher </a:t>
            </a:r>
          </a:p>
          <a:p>
            <a:r>
              <a:rPr lang="de-DE" dirty="0"/>
              <a:t>mit meiner Kollegin aus dem European Hub, </a:t>
            </a:r>
            <a:r>
              <a:rPr lang="de-DE" dirty="0" err="1"/>
              <a:t>Birce</a:t>
            </a:r>
            <a:r>
              <a:rPr lang="de-DE" dirty="0"/>
              <a:t> Altay.</a:t>
            </a:r>
          </a:p>
          <a:p>
            <a:endParaRPr lang="de-DE" dirty="0"/>
          </a:p>
          <a:p>
            <a:r>
              <a:rPr lang="de-DE" dirty="0"/>
              <a:t>Als letztes werde ich ein paar Inspirationen geben, </a:t>
            </a:r>
          </a:p>
          <a:p>
            <a:r>
              <a:rPr lang="de-DE" dirty="0"/>
              <a:t>wie man den </a:t>
            </a:r>
            <a:r>
              <a:rPr lang="de-DE" dirty="0" err="1"/>
              <a:t>GivingTuesday</a:t>
            </a:r>
            <a:r>
              <a:rPr lang="de-DE" dirty="0"/>
              <a:t> für sich nutzen kann.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3623B63-EE3D-D9DA-E9A9-51AC0CFDD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21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A9742-D688-3413-8B38-302F865A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51CE6B2-D70B-96B9-3C0C-D62D5C285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BA199BA-02FF-F867-04A0-B64EFBC3C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12CB4A-404B-6E75-BB07-8A6C54D389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6B83B-A04D-4C66-A8E8-FB7F8E840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854FF02-F5E7-8221-6E1A-610D087131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5F06140-4D4B-03FE-AC6C-FE6FE1932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422783-BA28-E8E2-CFF0-304346E30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03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DAE02-ACB5-B4C4-DB77-A70B7ADB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69B17F6-D82B-2891-FF87-0EBDD3B4B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AC9EACD-1DB7-B67F-FB69-6CCC183D9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B7B1BC-B9A1-7473-8377-64C181793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1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71288-2F32-8F01-4291-19758736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2D0EE6-170F-0809-4CD2-B3938577A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7B2DA8C-020C-A0FA-78E4-2673724E6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8233A-1730-B354-E9AC-5BEEFF37D8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1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07BDA-3099-B48A-DF7A-D442E362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74DA0E-8893-0268-64A1-20EEFB982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5D4A3C-A63B-C380-DA5C-BCA70103E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0E2A20-58D9-626E-BFB9-37EF011C7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3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94511-1F5C-4B46-4CC9-0DB44B40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B58103-BBFA-C7AE-5565-877B8217CA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9A9473-C086-5FEE-8C82-D4B78070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1D9F94-A64C-EF3C-F9A4-A46BDF179C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9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CF402-2275-8BF4-5939-BC9FD48ED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9DFE8F8-9442-FD50-42C6-4A189D501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AD70F88-FCB2-D11B-57AF-0AC8D5048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DFEA6-86B6-1A9C-7872-74D9A981AF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GivingTuesday</a:t>
            </a:r>
            <a:r>
              <a:rPr lang="de-DE" dirty="0"/>
              <a:t> ist jetzt 13 Jahre alt. </a:t>
            </a:r>
          </a:p>
          <a:p>
            <a:br>
              <a:rPr lang="de-DE" dirty="0"/>
            </a:br>
            <a:r>
              <a:rPr lang="de-DE" dirty="0"/>
              <a:t>Es begann als Experiment von 92nd Street Y aus New York im Jahr 2012: </a:t>
            </a:r>
          </a:p>
          <a:p>
            <a:r>
              <a:rPr lang="de-DE" dirty="0"/>
              <a:t>Es wurde nach Black Friday und </a:t>
            </a:r>
            <a:r>
              <a:rPr lang="de-DE" dirty="0" err="1"/>
              <a:t>Cyber</a:t>
            </a:r>
            <a:r>
              <a:rPr lang="de-DE" dirty="0"/>
              <a:t> Monday als  Aktionstag ins Leben gerufen.</a:t>
            </a:r>
          </a:p>
          <a:p>
            <a:endParaRPr lang="de-DE" dirty="0"/>
          </a:p>
          <a:p>
            <a:r>
              <a:rPr lang="de-DE" dirty="0"/>
              <a:t>Sie fragten sich wie es wäre einen Tag der Gemeinschaft, der Nachbarschaft, dem Gemeinwohl und den kleinen guten Taten zu widmen.</a:t>
            </a:r>
          </a:p>
          <a:p>
            <a:br>
              <a:rPr lang="de-DE" dirty="0"/>
            </a:br>
            <a:r>
              <a:rPr lang="de-DE" dirty="0"/>
              <a:t>Man rief dazu auf </a:t>
            </a:r>
            <a:r>
              <a:rPr lang="de-DE" dirty="0" err="1"/>
              <a:t>Social</a:t>
            </a:r>
            <a:r>
              <a:rPr lang="de-DE" dirty="0"/>
              <a:t> Media für diese Themen zu nutzen – damals war soziale Medien noch relativ frisch. </a:t>
            </a:r>
          </a:p>
          <a:p>
            <a:endParaRPr lang="de-DE" dirty="0"/>
          </a:p>
          <a:p>
            <a:r>
              <a:rPr lang="de-DE" dirty="0"/>
              <a:t>Es ging viral und die positive Resonanz </a:t>
            </a:r>
            <a:r>
              <a:rPr lang="de-DE" dirty="0" err="1"/>
              <a:t>bestätigtedie</a:t>
            </a:r>
            <a:r>
              <a:rPr lang="de-DE" dirty="0"/>
              <a:t> Relevanz der Thematik und entwickelte sich zu </a:t>
            </a:r>
          </a:p>
          <a:p>
            <a:r>
              <a:rPr lang="de-DE" dirty="0"/>
              <a:t>einer globalen Bewegung über 100 Länder.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62164a8548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62164a8548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GivingTuesday</a:t>
            </a:r>
            <a:r>
              <a:rPr lang="de-DE" dirty="0"/>
              <a:t> ist eine offene Bewegung, die JEDER für sich nutzen kann. Die Marke GIVINGTUESDAY kann/darf/soll jeder für sich und seine Zwecke verändern.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Hier ein paar Beispiele wie das aussehen kann.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Jedes Land agiert dabei eigenständig und gestaltet sein </a:t>
            </a:r>
            <a:r>
              <a:rPr lang="de-DE" dirty="0" err="1"/>
              <a:t>GivingTuesday</a:t>
            </a:r>
            <a:r>
              <a:rPr lang="de-DE" dirty="0"/>
              <a:t> selbst.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Als Unterstützung für die einzelnen Bewegungen innerhalb der Länder wurden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die internationalen Hubs ins Leben gerufen: USA und Canada, Indien, </a:t>
            </a:r>
            <a:r>
              <a:rPr lang="de-DE" dirty="0" err="1"/>
              <a:t>Africa</a:t>
            </a:r>
            <a:r>
              <a:rPr lang="de-DE" dirty="0"/>
              <a:t>, Lateinamerika und nicht zuletzt Europa.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Ich werde später mit </a:t>
            </a:r>
            <a:r>
              <a:rPr lang="de-DE" dirty="0" err="1"/>
              <a:t>Birce</a:t>
            </a:r>
            <a:r>
              <a:rPr lang="de-DE" dirty="0"/>
              <a:t> darüber sprechen, was es genau mit dem European Hub auf sich hat.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E2E70-8C8D-50A2-BBFB-58CF04F5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1EF455-8FAD-9E96-D058-C17710FC1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C8F4C29-98C3-DB4F-AFD1-93B5505FEA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5C3073-1301-E431-E151-17CCF1125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steckt aber hinter der GT-Bewegung in Deutschland?</a:t>
            </a:r>
            <a:br>
              <a:rPr lang="de-DE" dirty="0"/>
            </a:br>
            <a:br>
              <a:rPr lang="de-DE" dirty="0"/>
            </a:br>
            <a:r>
              <a:rPr lang="de-DE" dirty="0"/>
              <a:t>Giving4Good e.V. zusammen mit dem Deutschen Fundraising Verband und die </a:t>
            </a:r>
            <a:r>
              <a:rPr lang="de-DE" dirty="0" err="1"/>
              <a:t>Maecenata</a:t>
            </a:r>
            <a:r>
              <a:rPr lang="de-DE" dirty="0"/>
              <a:t> Stiftung bildet das starke Bündnis </a:t>
            </a:r>
            <a:r>
              <a:rPr lang="de-DE" dirty="0" err="1"/>
              <a:t>GivingTuesday</a:t>
            </a:r>
            <a:r>
              <a:rPr lang="de-DE" dirty="0"/>
              <a:t> Deutschland:</a:t>
            </a:r>
          </a:p>
          <a:p>
            <a:endParaRPr lang="de-DE" dirty="0"/>
          </a:p>
          <a:p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Das Bündnis ist ein Dach für alle Aktivitäten und unterstützt mit Erfahrung, </a:t>
            </a:r>
            <a:r>
              <a:rPr lang="de-DE" b="0" i="0" u="none" strike="noStrike" dirty="0" err="1">
                <a:solidFill>
                  <a:srgbClr val="222D56"/>
                </a:solidFill>
                <a:effectLst/>
                <a:latin typeface="Baloo Bhaina 2 Medium" pitchFamily="2" charset="77"/>
              </a:rPr>
              <a:t>Know-How</a:t>
            </a:r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 und einem starken Netzwerk. </a:t>
            </a:r>
          </a:p>
          <a:p>
            <a:endParaRPr lang="de-DE" b="0" i="0" u="none" strike="noStrike" dirty="0">
              <a:solidFill>
                <a:srgbClr val="222D56"/>
              </a:solidFill>
              <a:effectLst/>
              <a:latin typeface="Baloo Bhaina 2 Medium" pitchFamily="2" charset="77"/>
            </a:endParaRPr>
          </a:p>
          <a:p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Jeder trägt seinen Teil dazu bei, diese Bewegung wachsen zu lassen und sichtbar zu machen.</a:t>
            </a:r>
          </a:p>
          <a:p>
            <a:endParaRPr lang="de-DE" b="0" i="0" u="none" strike="noStrike" dirty="0">
              <a:solidFill>
                <a:srgbClr val="222D56"/>
              </a:solidFill>
              <a:effectLst/>
              <a:latin typeface="Baloo Bhaina 2 Medium" pitchFamily="2" charset="77"/>
            </a:endParaRPr>
          </a:p>
          <a:p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In den letzten Jahren haben wir auch starke Kooperationen und Unterstützer hinzugewonnen, so z.B. die </a:t>
            </a:r>
          </a:p>
          <a:p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Kurt und Maria Dohle Stiftung, Haus des Stiftens, Aktion Mensch, Stiftung Aktive Bürgerschaft, Bundesarbeitsgemeinschaft </a:t>
            </a:r>
            <a:b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</a:br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der Freiwilligenagenturen, </a:t>
            </a:r>
            <a:r>
              <a:rPr lang="de-DE" b="0" i="0" u="none" strike="noStrike" dirty="0" err="1">
                <a:solidFill>
                  <a:srgbClr val="222D56"/>
                </a:solidFill>
                <a:effectLst/>
                <a:latin typeface="Baloo Bhaina 2 Medium" pitchFamily="2" charset="77"/>
              </a:rPr>
              <a:t>betterplace</a:t>
            </a:r>
            <a:r>
              <a:rPr lang="de-DE" b="0" i="0" u="none" strike="noStrike" dirty="0">
                <a:solidFill>
                  <a:srgbClr val="222D56"/>
                </a:solidFill>
                <a:effectLst/>
                <a:latin typeface="Baloo Bhaina 2 Medium" pitchFamily="2" charset="77"/>
              </a:rPr>
              <a:t> und viele viele mehr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8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Deutschland handelt es sich beim </a:t>
            </a:r>
            <a:r>
              <a:rPr lang="de-DE" dirty="0" err="1"/>
              <a:t>GIvingTuesday</a:t>
            </a:r>
            <a:r>
              <a:rPr lang="de-DE" dirty="0"/>
              <a:t> nur um den Aktionstag. Allerdings gibt es bereits</a:t>
            </a:r>
          </a:p>
          <a:p>
            <a:r>
              <a:rPr lang="de-DE" dirty="0"/>
              <a:t>Fälle bei dem </a:t>
            </a:r>
            <a:r>
              <a:rPr lang="de-DE" dirty="0" err="1"/>
              <a:t>GivingTuesday</a:t>
            </a:r>
            <a:r>
              <a:rPr lang="de-DE" dirty="0"/>
              <a:t> als Bewegung genutzt wird, z.B. bei GIVINGTUESDAY München, wo die Stärkung</a:t>
            </a:r>
          </a:p>
          <a:p>
            <a:r>
              <a:rPr lang="de-DE" dirty="0"/>
              <a:t>der Gemeinschaft ganzjährig stattfindet.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18DD-2002-C2BD-0DAF-3CF4E4786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E273C35-5D67-B0F2-4926-AAB6A9020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44023F-2B5A-7BF2-3E6F-7A958FF15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F5CDE8-41C3-BC83-6304-45BBC20CF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dirty="0" err="1"/>
              <a:t>Jetzt</a:t>
            </a:r>
            <a:r>
              <a:rPr lang="nb-NO" dirty="0"/>
              <a:t> </a:t>
            </a:r>
            <a:r>
              <a:rPr lang="nb-NO" dirty="0" err="1"/>
              <a:t>möchten</a:t>
            </a:r>
            <a:r>
              <a:rPr lang="nb-NO" dirty="0"/>
              <a:t> </a:t>
            </a:r>
            <a:r>
              <a:rPr lang="nb-NO" dirty="0" err="1"/>
              <a:t>wir</a:t>
            </a:r>
            <a:r>
              <a:rPr lang="nb-NO" dirty="0"/>
              <a:t> </a:t>
            </a:r>
            <a:r>
              <a:rPr lang="nb-NO" dirty="0" err="1"/>
              <a:t>mehr</a:t>
            </a:r>
            <a:r>
              <a:rPr lang="nb-NO" dirty="0"/>
              <a:t> </a:t>
            </a:r>
            <a:r>
              <a:rPr lang="nb-NO" dirty="0" err="1"/>
              <a:t>über</a:t>
            </a:r>
            <a:r>
              <a:rPr lang="nb-NO" dirty="0"/>
              <a:t> </a:t>
            </a:r>
            <a:r>
              <a:rPr lang="nb-NO" dirty="0" err="1"/>
              <a:t>GivingTuesday</a:t>
            </a:r>
            <a:r>
              <a:rPr lang="nb-NO" dirty="0"/>
              <a:t> </a:t>
            </a:r>
            <a:r>
              <a:rPr lang="nb-NO" dirty="0" err="1"/>
              <a:t>sprechen</a:t>
            </a:r>
            <a:r>
              <a:rPr lang="nb-NO" dirty="0"/>
              <a:t> </a:t>
            </a:r>
            <a:r>
              <a:rPr lang="nb-NO" dirty="0" err="1"/>
              <a:t>und</a:t>
            </a:r>
            <a:r>
              <a:rPr lang="nb-NO" dirty="0"/>
              <a:t> </a:t>
            </a:r>
            <a:r>
              <a:rPr lang="nb-NO" dirty="0" err="1"/>
              <a:t>dazu</a:t>
            </a:r>
            <a:r>
              <a:rPr lang="nb-NO" dirty="0"/>
              <a:t> </a:t>
            </a:r>
            <a:r>
              <a:rPr lang="nb-NO" dirty="0" err="1"/>
              <a:t>haben</a:t>
            </a:r>
            <a:r>
              <a:rPr lang="nb-NO" dirty="0"/>
              <a:t> </a:t>
            </a:r>
            <a:r>
              <a:rPr lang="nb-NO" dirty="0" err="1"/>
              <a:t>wir</a:t>
            </a:r>
            <a:r>
              <a:rPr lang="nb-NO" dirty="0"/>
              <a:t> </a:t>
            </a:r>
            <a:r>
              <a:rPr lang="nb-NO" dirty="0" err="1"/>
              <a:t>heute</a:t>
            </a:r>
            <a:r>
              <a:rPr lang="nb-NO" dirty="0"/>
              <a:t> </a:t>
            </a:r>
            <a:r>
              <a:rPr lang="nb-NO" dirty="0" err="1"/>
              <a:t>Birce</a:t>
            </a:r>
            <a:r>
              <a:rPr lang="nb-NO" dirty="0"/>
              <a:t> Altay </a:t>
            </a:r>
            <a:r>
              <a:rPr lang="nb-NO" dirty="0" err="1"/>
              <a:t>eingeladen</a:t>
            </a:r>
            <a:r>
              <a:rPr lang="nb-NO" dirty="0"/>
              <a:t>. </a:t>
            </a:r>
            <a:r>
              <a:rPr lang="nb-NO" dirty="0" err="1"/>
              <a:t>Sie</a:t>
            </a:r>
            <a:r>
              <a:rPr lang="nb-NO" dirty="0"/>
              <a:t> ist </a:t>
            </a:r>
            <a:r>
              <a:rPr lang="nb-NO" dirty="0" err="1"/>
              <a:t>seit</a:t>
            </a:r>
            <a:r>
              <a:rPr lang="nb-NO" dirty="0"/>
              <a:t> fast 2 Jahren </a:t>
            </a:r>
            <a:r>
              <a:rPr lang="nb-NO" dirty="0" err="1"/>
              <a:t>Geschäftsführerin</a:t>
            </a:r>
            <a:r>
              <a:rPr lang="nb-NO" dirty="0"/>
              <a:t> des European </a:t>
            </a:r>
            <a:r>
              <a:rPr lang="nb-NO" dirty="0" err="1"/>
              <a:t>Hub</a:t>
            </a:r>
            <a:endParaRPr lang="nb-N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dirty="0" err="1"/>
              <a:t>Und</a:t>
            </a:r>
            <a:r>
              <a:rPr lang="nb-NO" dirty="0"/>
              <a:t> </a:t>
            </a:r>
            <a:r>
              <a:rPr lang="nb-NO" dirty="0" err="1"/>
              <a:t>wir</a:t>
            </a:r>
            <a:r>
              <a:rPr lang="nb-NO" dirty="0"/>
              <a:t> </a:t>
            </a:r>
            <a:r>
              <a:rPr lang="nb-NO" dirty="0" err="1"/>
              <a:t>wollen</a:t>
            </a:r>
            <a:r>
              <a:rPr lang="nb-NO" dirty="0"/>
              <a:t> </a:t>
            </a:r>
            <a:r>
              <a:rPr lang="nb-NO" dirty="0" err="1"/>
              <a:t>uns</a:t>
            </a:r>
            <a:r>
              <a:rPr lang="nb-NO" dirty="0"/>
              <a:t> </a:t>
            </a:r>
            <a:r>
              <a:rPr lang="nb-NO" dirty="0" err="1"/>
              <a:t>gemeinsam</a:t>
            </a:r>
            <a:r>
              <a:rPr lang="nb-NO" dirty="0"/>
              <a:t> </a:t>
            </a:r>
            <a:r>
              <a:rPr lang="nb-NO" dirty="0" err="1"/>
              <a:t>mehr</a:t>
            </a:r>
            <a:r>
              <a:rPr lang="nb-NO" dirty="0"/>
              <a:t> </a:t>
            </a:r>
            <a:r>
              <a:rPr lang="nb-NO" dirty="0" err="1"/>
              <a:t>über</a:t>
            </a:r>
            <a:r>
              <a:rPr lang="nb-NO" dirty="0"/>
              <a:t> den </a:t>
            </a:r>
            <a:r>
              <a:rPr lang="nb-NO" dirty="0" err="1"/>
              <a:t>GivingTuesday</a:t>
            </a:r>
            <a:r>
              <a:rPr lang="nb-NO" dirty="0"/>
              <a:t> </a:t>
            </a:r>
            <a:r>
              <a:rPr lang="nb-NO" dirty="0" err="1"/>
              <a:t>und</a:t>
            </a:r>
            <a:r>
              <a:rPr lang="nb-NO" dirty="0"/>
              <a:t> die </a:t>
            </a:r>
            <a:r>
              <a:rPr lang="nb-NO" dirty="0" err="1"/>
              <a:t>Vision</a:t>
            </a:r>
            <a:r>
              <a:rPr lang="nb-NO" dirty="0"/>
              <a:t> aus </a:t>
            </a:r>
            <a:r>
              <a:rPr lang="nb-NO" dirty="0" err="1"/>
              <a:t>globaler</a:t>
            </a:r>
            <a:r>
              <a:rPr lang="nb-NO" dirty="0"/>
              <a:t> aber </a:t>
            </a:r>
            <a:r>
              <a:rPr lang="nb-NO" dirty="0" err="1"/>
              <a:t>europäischer</a:t>
            </a:r>
            <a:r>
              <a:rPr lang="nb-NO" dirty="0"/>
              <a:t> </a:t>
            </a:r>
            <a:r>
              <a:rPr lang="nb-NO" dirty="0" err="1"/>
              <a:t>Sicht</a:t>
            </a:r>
            <a:r>
              <a:rPr lang="nb-NO" dirty="0"/>
              <a:t> </a:t>
            </a:r>
            <a:r>
              <a:rPr lang="nb-NO" dirty="0" err="1"/>
              <a:t>sprechen</a:t>
            </a:r>
            <a:r>
              <a:rPr lang="nb-NO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nb-N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b-NO" dirty="0" err="1"/>
              <a:t>Dazu</a:t>
            </a:r>
            <a:r>
              <a:rPr lang="nb-NO" dirty="0"/>
              <a:t> </a:t>
            </a:r>
            <a:r>
              <a:rPr lang="nb-NO" dirty="0" err="1"/>
              <a:t>wechsele</a:t>
            </a:r>
            <a:r>
              <a:rPr lang="nb-NO" dirty="0"/>
              <a:t> </a:t>
            </a:r>
            <a:r>
              <a:rPr lang="nb-NO" dirty="0" err="1"/>
              <a:t>ich</a:t>
            </a:r>
            <a:r>
              <a:rPr lang="nb-NO" dirty="0"/>
              <a:t> </a:t>
            </a:r>
            <a:r>
              <a:rPr lang="nb-NO" dirty="0" err="1"/>
              <a:t>jetzt</a:t>
            </a:r>
            <a:r>
              <a:rPr lang="nb-NO" dirty="0"/>
              <a:t> </a:t>
            </a:r>
            <a:r>
              <a:rPr lang="nb-NO" dirty="0" err="1"/>
              <a:t>gleich</a:t>
            </a:r>
            <a:r>
              <a:rPr lang="nb-NO" dirty="0"/>
              <a:t> </a:t>
            </a:r>
            <a:r>
              <a:rPr lang="nb-NO" dirty="0" err="1"/>
              <a:t>auf</a:t>
            </a:r>
            <a:r>
              <a:rPr lang="nb-NO" dirty="0"/>
              <a:t> </a:t>
            </a:r>
            <a:r>
              <a:rPr lang="nb-NO" dirty="0" err="1"/>
              <a:t>Englisch</a:t>
            </a:r>
            <a:r>
              <a:rPr lang="nb-NO" dirty="0"/>
              <a:t>. </a:t>
            </a:r>
            <a:r>
              <a:rPr lang="nb-NO" dirty="0" err="1"/>
              <a:t>Für</a:t>
            </a:r>
            <a:r>
              <a:rPr lang="nb-NO" dirty="0"/>
              <a:t> alle die </a:t>
            </a:r>
            <a:r>
              <a:rPr lang="nb-NO" dirty="0" err="1"/>
              <a:t>eine</a:t>
            </a:r>
            <a:r>
              <a:rPr lang="nb-NO" dirty="0"/>
              <a:t> </a:t>
            </a:r>
            <a:r>
              <a:rPr lang="nb-NO" dirty="0" err="1"/>
              <a:t>Übersetzung</a:t>
            </a:r>
            <a:r>
              <a:rPr lang="nb-NO" dirty="0"/>
              <a:t> </a:t>
            </a:r>
            <a:r>
              <a:rPr lang="nb-NO" dirty="0" err="1"/>
              <a:t>benötigen</a:t>
            </a:r>
            <a:r>
              <a:rPr lang="nb-NO" dirty="0"/>
              <a:t> </a:t>
            </a:r>
            <a:r>
              <a:rPr lang="nb-NO" dirty="0" err="1"/>
              <a:t>gibt</a:t>
            </a:r>
            <a:r>
              <a:rPr lang="nb-NO" dirty="0"/>
              <a:t> es die </a:t>
            </a:r>
            <a:r>
              <a:rPr lang="nb-NO" dirty="0" err="1"/>
              <a:t>Möglichkeit</a:t>
            </a:r>
            <a:r>
              <a:rPr lang="nb-NO" dirty="0"/>
              <a:t> </a:t>
            </a:r>
            <a:r>
              <a:rPr lang="nb-NO" dirty="0" err="1"/>
              <a:t>DeepL</a:t>
            </a:r>
            <a:r>
              <a:rPr lang="nb-NO" dirty="0"/>
              <a:t> als </a:t>
            </a:r>
            <a:r>
              <a:rPr lang="nb-NO" dirty="0" err="1"/>
              <a:t>Unterstützung</a:t>
            </a:r>
            <a:r>
              <a:rPr lang="nb-NO" dirty="0"/>
              <a:t> </a:t>
            </a:r>
            <a:r>
              <a:rPr lang="nb-NO" dirty="0" err="1"/>
              <a:t>zu</a:t>
            </a:r>
            <a:r>
              <a:rPr lang="nb-NO" dirty="0"/>
              <a:t> </a:t>
            </a:r>
            <a:r>
              <a:rPr lang="nb-NO" dirty="0" err="1"/>
              <a:t>verwenden</a:t>
            </a:r>
            <a:r>
              <a:rPr lang="nb-NO" dirty="0"/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9D4EF-BFAF-441C-5B79-8CB801C0E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A144129-8C21-213D-79CF-1DE90105A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693D637-CFB5-54B8-7079-37350D6450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08E61E-ED1E-7FB0-95AA-06CDD315D5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F5238-2DC6-49DC-B60C-1FD4D5F0CC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5578B41-86B0-4550-8EEC-CC3ED3DBB0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5B3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B8A23C46-2126-465E-A694-7F632B3DD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5800" y="1860550"/>
            <a:ext cx="32004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2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E79F-1903-4317-8624-F111E177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7A345-9BDF-49AA-8682-8C0CC811D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44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8DA5-6FC0-476A-8CD2-1793C41AA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3FF0-0FED-4D26-BA4B-816B84A6F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000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C75F-10B4-4C18-89D5-90113FA7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17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77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509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">
  <p:cSld name="Blank ligh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de-DE" smtClean="0"/>
              <a:pPr algn="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599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bold map">
  <p:cSld name="Section header bold map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  <a:effectLst>
            <a:outerShdw blurRad="114300" dist="28575" dir="4200000" algn="bl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sz="4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1200" b="0" i="0" u="none" strike="noStrike" cap="none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5519" y="6398000"/>
            <a:ext cx="940967" cy="4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344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B1822A-CCC2-407A-A477-B19D5B63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6C29B5-1A58-4043-8528-52EA4B0EC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24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75000"/>
              <a:lumOff val="25000"/>
            </a:schemeClr>
          </a:solidFill>
          <a:latin typeface="Droid Serif" panose="02020600060500020200" pitchFamily="18" charset="0"/>
          <a:ea typeface="Droid Serif" panose="02020600060500020200" pitchFamily="18" charset="0"/>
          <a:cs typeface="Droid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9194-C78B-9FBE-788D-9662AA57D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99E76266-DBB9-274E-4F27-B37E81D42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" y="504538"/>
            <a:ext cx="4140777" cy="749967"/>
          </a:xfrm>
          <a:prstGeom prst="rect">
            <a:avLst/>
          </a:prstGeom>
        </p:spPr>
      </p:pic>
      <p:pic>
        <p:nvPicPr>
          <p:cNvPr id="7" name="Grafik 6" descr="Ein Bild, das rot, Weinrot, Kunst, Stoff enthält.&#10;&#10;Automatisch generierte Beschreibung">
            <a:extLst>
              <a:ext uri="{FF2B5EF4-FFF2-40B4-BE49-F238E27FC236}">
                <a16:creationId xmlns:a16="http://schemas.microsoft.com/office/drawing/2014/main" id="{46E2ACF7-2CCE-4484-FD0A-C7A083BF2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7" y="1634836"/>
            <a:ext cx="13911393" cy="594937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40CD08A-4B30-C1FE-E7E1-F790579034B3}"/>
              </a:ext>
            </a:extLst>
          </p:cNvPr>
          <p:cNvSpPr txBox="1"/>
          <p:nvPr/>
        </p:nvSpPr>
        <p:spPr>
          <a:xfrm>
            <a:off x="492702" y="3258599"/>
            <a:ext cx="693170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Gutes Tun für alle - </a:t>
            </a:r>
            <a:br>
              <a:rPr lang="de-DE" sz="5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</a:br>
            <a:r>
              <a:rPr lang="de-DE" sz="5000" b="1" dirty="0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Der </a:t>
            </a:r>
            <a:r>
              <a:rPr lang="de-DE" sz="5000" b="1" dirty="0" err="1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GivingTuesday</a:t>
            </a:r>
            <a:r>
              <a:rPr lang="de-DE" sz="5000" b="1" dirty="0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 und </a:t>
            </a:r>
          </a:p>
          <a:p>
            <a:r>
              <a:rPr lang="de-DE" sz="5000" b="1" dirty="0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wie Du dabei sein kannst</a:t>
            </a:r>
            <a:endParaRPr lang="de-DE" sz="5000" dirty="0">
              <a:solidFill>
                <a:schemeClr val="bg1"/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6" name="Grafik 15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381417-505F-403E-87FB-9BF87C39E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59" y="504538"/>
            <a:ext cx="4134221" cy="61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60A0E-4306-65C1-8B4B-8F6EE8F75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C1DE4F74-880E-5A8D-4FE5-72C78886ADB2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D700FC9-3EC7-5625-B3C4-A6CB7600FEFF}"/>
              </a:ext>
            </a:extLst>
          </p:cNvPr>
          <p:cNvSpPr txBox="1"/>
          <p:nvPr/>
        </p:nvSpPr>
        <p:spPr>
          <a:xfrm>
            <a:off x="3239286" y="2913174"/>
            <a:ext cx="5713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Über Grenzen hinweg zusammenarbeiten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46ED225-1FDD-6566-90C7-FC70E2585011}"/>
              </a:ext>
            </a:extLst>
          </p:cNvPr>
          <p:cNvSpPr txBox="1"/>
          <p:nvPr/>
        </p:nvSpPr>
        <p:spPr>
          <a:xfrm>
            <a:off x="1210537" y="5111244"/>
            <a:ext cx="352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Ideen, Resourcen aus anderen Ländern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737BF0F-84EF-9B21-90F6-6422AF41DCBB}"/>
              </a:ext>
            </a:extLst>
          </p:cNvPr>
          <p:cNvSpPr txBox="1"/>
          <p:nvPr/>
        </p:nvSpPr>
        <p:spPr>
          <a:xfrm>
            <a:off x="5082856" y="5111243"/>
            <a:ext cx="669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</a:rPr>
              <a:t>Austausch über ähnliche Herausforderung,</a:t>
            </a:r>
          </a:p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Gemeinsam Lösungen finden</a:t>
            </a:r>
          </a:p>
        </p:txBody>
      </p:sp>
      <p:pic>
        <p:nvPicPr>
          <p:cNvPr id="5" name="Grafik 4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CEA7FBF-9BEE-6DDC-4368-E00654472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8" y="3530097"/>
            <a:ext cx="1498014" cy="1498014"/>
          </a:xfrm>
          <a:prstGeom prst="rect">
            <a:avLst/>
          </a:prstGeom>
        </p:spPr>
      </p:pic>
      <p:pic>
        <p:nvPicPr>
          <p:cNvPr id="12" name="Grafik 11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2F4A55B-8528-AA61-E0E6-CD45B45A5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45" y="3724719"/>
            <a:ext cx="1200329" cy="120032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DC2D6F-CDD3-878E-53C3-F3AF0F6E2573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Gemeinschaft stärken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5" name="Grafik 14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5CCD2A32-1B46-7953-C40E-3546D17F3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6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49686-7B91-709B-829C-05D34F83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9A0B58EE-15F6-6A87-EFC9-B4E19999DF69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ED7445-67E1-6977-FE2E-E9E40E31AEC5}"/>
              </a:ext>
            </a:extLst>
          </p:cNvPr>
          <p:cNvSpPr txBox="1"/>
          <p:nvPr/>
        </p:nvSpPr>
        <p:spPr>
          <a:xfrm>
            <a:off x="4167541" y="2913174"/>
            <a:ext cx="3373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Mit kleinen guten Taten.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803DB56-5F17-44AF-53BE-2651821D9B20}"/>
              </a:ext>
            </a:extLst>
          </p:cNvPr>
          <p:cNvSpPr txBox="1"/>
          <p:nvPr/>
        </p:nvSpPr>
        <p:spPr>
          <a:xfrm>
            <a:off x="1626173" y="5111244"/>
            <a:ext cx="3525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Kindness 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challenge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: Andere inspirieren Gutes zu tun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62918B4-3DC1-FB45-29C6-9429A33D1F1F}"/>
              </a:ext>
            </a:extLst>
          </p:cNvPr>
          <p:cNvSpPr txBox="1"/>
          <p:nvPr/>
        </p:nvSpPr>
        <p:spPr>
          <a:xfrm>
            <a:off x="5151518" y="5111243"/>
            <a:ext cx="6693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</a:rPr>
              <a:t>Skill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</a:rPr>
              <a:t>-share: Nützliche Fähigkeiten </a:t>
            </a:r>
          </a:p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</a:rPr>
              <a:t>mit anderen teilen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3" name="Grafik 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4D152EDC-EC27-9309-C145-11AE66AFA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52" y="3545517"/>
            <a:ext cx="1467173" cy="1467173"/>
          </a:xfrm>
          <a:prstGeom prst="rect">
            <a:avLst/>
          </a:prstGeom>
        </p:spPr>
      </p:pic>
      <p:pic>
        <p:nvPicPr>
          <p:cNvPr id="13" name="Grafik 1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38262EEE-1238-B84A-2E5D-78C4CA2E4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70" y="3429000"/>
            <a:ext cx="1467173" cy="146717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5CC6AF-FBC9-C920-9D79-C5BDC28B2AF6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Gemeinschaft stärken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5" name="Grafik 14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BA348A36-44FB-FB84-BB44-4394B7E0E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4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9B55C-0236-AABA-E51C-984E756B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FBD5FC0B-F79F-41C7-DC38-F406DA949DB3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29F6A2-9914-5234-4369-355F60EF698F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Fundraising Ideen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39272E9-76BF-B14E-2E6E-63FFD53FF574}"/>
              </a:ext>
            </a:extLst>
          </p:cNvPr>
          <p:cNvSpPr txBox="1"/>
          <p:nvPr/>
        </p:nvSpPr>
        <p:spPr>
          <a:xfrm>
            <a:off x="407724" y="2913174"/>
            <a:ext cx="5011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Kultur und Gemeinschaft verbinden:</a:t>
            </a:r>
          </a:p>
        </p:txBody>
      </p:sp>
      <p:pic>
        <p:nvPicPr>
          <p:cNvPr id="10" name="Grafik 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82C72485-1FD7-AB7C-7A8E-017CBF702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A3ACF1A-5B13-49C7-A5B2-B07484C1D590}"/>
              </a:ext>
            </a:extLst>
          </p:cNvPr>
          <p:cNvSpPr txBox="1"/>
          <p:nvPr/>
        </p:nvSpPr>
        <p:spPr>
          <a:xfrm>
            <a:off x="385554" y="3676017"/>
            <a:ext cx="5011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Benefizkonzert oder eine Open-</a:t>
            </a:r>
            <a:r>
              <a:rPr lang="de-DE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Mic</a:t>
            </a: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 Night organisieren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Kunst Auktion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Kulturelles Food-Festival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C99B06-9975-F7D8-0306-B4493A24E1D9}"/>
              </a:ext>
            </a:extLst>
          </p:cNvPr>
          <p:cNvSpPr txBox="1"/>
          <p:nvPr/>
        </p:nvSpPr>
        <p:spPr>
          <a:xfrm>
            <a:off x="6351324" y="2913174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Gemeinsam handeln: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CDB9D10-990F-28D4-3D84-A7AA745E386A}"/>
              </a:ext>
            </a:extLst>
          </p:cNvPr>
          <p:cNvSpPr txBox="1"/>
          <p:nvPr/>
        </p:nvSpPr>
        <p:spPr>
          <a:xfrm>
            <a:off x="6329154" y="3676017"/>
            <a:ext cx="501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Kette/Staffel des Gebens: Jeder Spender markiert einen Freund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Crowdfunding mit Storytelling: Echte Geschichten und ihre Auswirkungen erzählen</a:t>
            </a:r>
          </a:p>
        </p:txBody>
      </p:sp>
    </p:spTree>
    <p:extLst>
      <p:ext uri="{BB962C8B-B14F-4D97-AF65-F5344CB8AC3E}">
        <p14:creationId xmlns:p14="http://schemas.microsoft.com/office/powerpoint/2010/main" val="269081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C068D-B7E8-B8B7-CBAB-57F680F9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32A3AED0-7DBB-A273-8EAE-A2F51A1D5389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2561AF-0ADF-3BFE-0097-61FDCD91362A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Fundraising-Ideen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74D0E2-15D7-2831-426D-795F65C217C8}"/>
              </a:ext>
            </a:extLst>
          </p:cNvPr>
          <p:cNvSpPr txBox="1"/>
          <p:nvPr/>
        </p:nvSpPr>
        <p:spPr>
          <a:xfrm>
            <a:off x="407724" y="2913174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Am Arbeitsplatz</a:t>
            </a:r>
          </a:p>
        </p:txBody>
      </p:sp>
      <p:pic>
        <p:nvPicPr>
          <p:cNvPr id="10" name="Grafik 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69D29AE8-2E3C-724D-A0E4-8889A203B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9CE402F-769A-64FC-14F1-40093C1C6319}"/>
              </a:ext>
            </a:extLst>
          </p:cNvPr>
          <p:cNvSpPr txBox="1"/>
          <p:nvPr/>
        </p:nvSpPr>
        <p:spPr>
          <a:xfrm>
            <a:off x="385554" y="3676017"/>
            <a:ext cx="5011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Spendenverdopplung von Mitarbeiter*innen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Mittagessen für einen guten Zweck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Spendenbox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04A7E57-F0F7-2A6F-3130-309EBD79CC4D}"/>
              </a:ext>
            </a:extLst>
          </p:cNvPr>
          <p:cNvSpPr txBox="1"/>
          <p:nvPr/>
        </p:nvSpPr>
        <p:spPr>
          <a:xfrm>
            <a:off x="6351324" y="2913174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Digital: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FB4E35-79E1-B7F3-9A3B-18D2AC9435EA}"/>
              </a:ext>
            </a:extLst>
          </p:cNvPr>
          <p:cNvSpPr txBox="1"/>
          <p:nvPr/>
        </p:nvSpPr>
        <p:spPr>
          <a:xfrm>
            <a:off x="6329154" y="3676017"/>
            <a:ext cx="501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Live-Stream Spendenaktion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Digitales Spendenglas (QR Code)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  <a:cs typeface="Baloo Bhaina 2 Medium" pitchFamily="2" charset="77"/>
              </a:rPr>
              <a:t>Online-Auktion</a:t>
            </a:r>
          </a:p>
        </p:txBody>
      </p:sp>
    </p:spTree>
    <p:extLst>
      <p:ext uri="{BB962C8B-B14F-4D97-AF65-F5344CB8AC3E}">
        <p14:creationId xmlns:p14="http://schemas.microsoft.com/office/powerpoint/2010/main" val="317746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1314-A059-A940-7A95-C2F8384AA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0969DF78-844B-B124-D3C5-4151246504E7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C8F73B-AF5B-2E0C-9446-6A469CC69455}"/>
              </a:ext>
            </a:extLst>
          </p:cNvPr>
          <p:cNvSpPr txBox="1"/>
          <p:nvPr/>
        </p:nvSpPr>
        <p:spPr>
          <a:xfrm>
            <a:off x="3361916" y="3594637"/>
            <a:ext cx="5166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www.givingtuesday.de</a:t>
            </a:r>
            <a:endParaRPr lang="de-DE" sz="40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8C86164-9CFD-465B-D588-4B9283518490}"/>
              </a:ext>
            </a:extLst>
          </p:cNvPr>
          <p:cNvSpPr txBox="1"/>
          <p:nvPr/>
        </p:nvSpPr>
        <p:spPr>
          <a:xfrm>
            <a:off x="3741025" y="4799982"/>
            <a:ext cx="4408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@</a:t>
            </a:r>
            <a:r>
              <a:rPr lang="de-DE" sz="4000" b="0" i="0" u="none" strike="noStrike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givingtuesdayde</a:t>
            </a:r>
            <a:endParaRPr lang="de-DE" sz="400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7F1A67-B822-261F-B174-AC1CD2110158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Tools, Infos und Resourcen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4" name="Grafik 3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04C2B015-2B53-C70A-3622-2C9029649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31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67C2C-90E0-2F59-B07D-7776E7851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63EFA56C-856E-5DF3-1144-6BDD638DF89E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C86E6F-0D31-1EB0-F404-36608D9FF862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Save </a:t>
            </a:r>
            <a:r>
              <a:rPr lang="de-DE" sz="4000" b="1" dirty="0" err="1">
                <a:latin typeface="Baloo Bhaina 2 ExtraBold" pitchFamily="2" charset="77"/>
                <a:cs typeface="Baloo Bhaina 2 ExtraBold" pitchFamily="2" charset="77"/>
              </a:rPr>
              <a:t>the</a:t>
            </a:r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 Date!</a:t>
            </a:r>
            <a:endParaRPr lang="en-US" sz="4000" b="1" dirty="0">
              <a:latin typeface="Baloo Bhaina 2 ExtraBold" pitchFamily="2" charset="77"/>
              <a:cs typeface="Baloo Bhaina 2 ExtraBold" pitchFamily="2" charset="77"/>
            </a:endParaRPr>
          </a:p>
        </p:txBody>
      </p:sp>
      <p:pic>
        <p:nvPicPr>
          <p:cNvPr id="4" name="Grafik 3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12630AAB-4B0A-B5DC-F606-88419585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644069-5484-42AE-E699-8C4CF73AE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534" y="2175163"/>
            <a:ext cx="9033164" cy="45165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69C6E10-992A-445A-4142-C5D097F74217}"/>
              </a:ext>
            </a:extLst>
          </p:cNvPr>
          <p:cNvSpPr txBox="1"/>
          <p:nvPr/>
        </p:nvSpPr>
        <p:spPr>
          <a:xfrm>
            <a:off x="6535819" y="2786751"/>
            <a:ext cx="4485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SemiBold" pitchFamily="2" charset="77"/>
                <a:cs typeface="Baloo Bhaina 2 SemiBold" pitchFamily="2" charset="77"/>
              </a:rPr>
              <a:t>02. Dezember 2025</a:t>
            </a:r>
            <a:endParaRPr lang="de-DE" sz="4000" b="1" dirty="0">
              <a:solidFill>
                <a:schemeClr val="tx1">
                  <a:lumMod val="85000"/>
                  <a:lumOff val="15000"/>
                </a:schemeClr>
              </a:solidFill>
              <a:latin typeface="Baloo Bhaina 2 SemiBold" pitchFamily="2" charset="77"/>
              <a:cs typeface="Baloo Bhaina 2 SemiBold" pitchFamily="2" charset="77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30DE722-03E9-9A47-416E-8CB7CB28DB9B}"/>
              </a:ext>
            </a:extLst>
          </p:cNvPr>
          <p:cNvSpPr txBox="1"/>
          <p:nvPr/>
        </p:nvSpPr>
        <p:spPr>
          <a:xfrm>
            <a:off x="6535819" y="3895115"/>
            <a:ext cx="2159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SemiBold" pitchFamily="2" charset="77"/>
                <a:cs typeface="Baloo Bhaina 2 SemiBold" pitchFamily="2" charset="77"/>
              </a:rPr>
              <a:t>Nächste Webinar:</a:t>
            </a:r>
            <a:endParaRPr lang="de-DE" sz="2000" b="1" dirty="0">
              <a:solidFill>
                <a:schemeClr val="tx1">
                  <a:lumMod val="85000"/>
                  <a:lumOff val="15000"/>
                </a:schemeClr>
              </a:solidFill>
              <a:latin typeface="Baloo Bhaina 2 SemiBold" pitchFamily="2" charset="77"/>
              <a:cs typeface="Baloo Bhaina 2 SemiBold" pitchFamily="2" charset="77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24B3D6-FC6E-9796-6674-CAE28FBA02B9}"/>
              </a:ext>
            </a:extLst>
          </p:cNvPr>
          <p:cNvSpPr txBox="1"/>
          <p:nvPr/>
        </p:nvSpPr>
        <p:spPr>
          <a:xfrm>
            <a:off x="6535819" y="4324605"/>
            <a:ext cx="5006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SemiBold" pitchFamily="2" charset="77"/>
                <a:cs typeface="Baloo Bhaina 2 SemiBold" pitchFamily="2" charset="77"/>
              </a:rPr>
              <a:t>24. September, 12 Uhr</a:t>
            </a:r>
            <a:endParaRPr lang="de-DE" sz="4000" b="1" dirty="0">
              <a:solidFill>
                <a:schemeClr val="tx1">
                  <a:lumMod val="85000"/>
                  <a:lumOff val="15000"/>
                </a:schemeClr>
              </a:solidFill>
              <a:latin typeface="Baloo Bhaina 2 SemiBold" pitchFamily="2" charset="77"/>
              <a:cs typeface="Baloo Bhaina 2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61788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EE21D-8B91-741F-B641-6E0CCE04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C7844967-57D0-54E8-CEE1-FEC7DA047BFB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42DBBF-7C68-B26F-C64B-72477E01393A}"/>
              </a:ext>
            </a:extLst>
          </p:cNvPr>
          <p:cNvSpPr txBox="1">
            <a:spLocks/>
          </p:cNvSpPr>
          <p:nvPr/>
        </p:nvSpPr>
        <p:spPr>
          <a:xfrm>
            <a:off x="838198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Sie haben eine Idee? Lassen Sie uns reden!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5772AE-0BB1-C1F6-1442-8764E42306CC}"/>
              </a:ext>
            </a:extLst>
          </p:cNvPr>
          <p:cNvSpPr txBox="1"/>
          <p:nvPr/>
        </p:nvSpPr>
        <p:spPr>
          <a:xfrm>
            <a:off x="838198" y="3725568"/>
            <a:ext cx="3400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Claudia Loewe</a:t>
            </a:r>
            <a:endParaRPr lang="de-DE" sz="40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0" name="Grafik 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21C20308-1673-6C86-53C6-9F85DC76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1048484"/>
            <a:ext cx="2214880" cy="22148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C0166E-9713-7E3F-468C-570674FD11A2}"/>
              </a:ext>
            </a:extLst>
          </p:cNvPr>
          <p:cNvSpPr txBox="1"/>
          <p:nvPr/>
        </p:nvSpPr>
        <p:spPr>
          <a:xfrm>
            <a:off x="838198" y="4433454"/>
            <a:ext cx="5399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0" i="0" u="none" strike="noStrike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clau@givingtuesday.de</a:t>
            </a:r>
            <a:endParaRPr lang="de-DE" sz="40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739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rot, Weinrot, Kunst, Stoff enthält.&#10;&#10;Automatisch generierte Beschreibung">
            <a:extLst>
              <a:ext uri="{FF2B5EF4-FFF2-40B4-BE49-F238E27FC236}">
                <a16:creationId xmlns:a16="http://schemas.microsoft.com/office/drawing/2014/main" id="{90EB4F83-9301-5F79-63E2-EA14079AFC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37" y="1634836"/>
            <a:ext cx="13911393" cy="5949374"/>
          </a:xfrm>
          <a:prstGeom prst="rect">
            <a:avLst/>
          </a:prstGeom>
        </p:spPr>
      </p:pic>
      <p:pic>
        <p:nvPicPr>
          <p:cNvPr id="4" name="Grafik 3" descr="Ein Bild, das Text, Kleidung, Menschliches Gesicht, Person enthält.&#10;&#10;KI-generierte Inhalte können fehlerhaft sein.">
            <a:extLst>
              <a:ext uri="{FF2B5EF4-FFF2-40B4-BE49-F238E27FC236}">
                <a16:creationId xmlns:a16="http://schemas.microsoft.com/office/drawing/2014/main" id="{57EFB1DB-6787-57A7-17B6-A74CBE1E9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939" y="498764"/>
            <a:ext cx="8865468" cy="45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5767" y="267133"/>
            <a:ext cx="5227600" cy="522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8"/>
          <p:cNvSpPr txBox="1"/>
          <p:nvPr/>
        </p:nvSpPr>
        <p:spPr>
          <a:xfrm>
            <a:off x="245000" y="5272267"/>
            <a:ext cx="11702000" cy="128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e-DE" sz="2800" b="1" dirty="0" err="1">
                <a:solidFill>
                  <a:srgbClr val="33477D"/>
                </a:solidFill>
                <a:latin typeface="Montserrat"/>
                <a:ea typeface="Montserrat"/>
                <a:cs typeface="Montserrat"/>
                <a:sym typeface="Montserrat"/>
              </a:rPr>
              <a:t>GivingTuesday</a:t>
            </a:r>
            <a:r>
              <a:rPr lang="de-DE" sz="2800" b="1" dirty="0">
                <a:solidFill>
                  <a:srgbClr val="33477D"/>
                </a:solidFill>
                <a:latin typeface="Montserrat"/>
                <a:ea typeface="Montserrat"/>
                <a:cs typeface="Montserrat"/>
                <a:sym typeface="Montserrat"/>
              </a:rPr>
              <a:t> inspiriert weltweit zu mehr Gemeinwohl und Großzügigkeit.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AFF25-68FE-5D09-84AD-C460D2EEE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1;p3">
            <a:extLst>
              <a:ext uri="{FF2B5EF4-FFF2-40B4-BE49-F238E27FC236}">
                <a16:creationId xmlns:a16="http://schemas.microsoft.com/office/drawing/2014/main" id="{E29BEE0D-B129-953F-D6B8-02AA7DE0A8F6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12C6C39-CA8C-0142-4F7A-5E6A07A6A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71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Jeder kann mitmachen! 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0D528-E457-79B6-265E-8568BA6CBDB1}"/>
              </a:ext>
            </a:extLst>
          </p:cNvPr>
          <p:cNvSpPr txBox="1">
            <a:spLocks/>
          </p:cNvSpPr>
          <p:nvPr/>
        </p:nvSpPr>
        <p:spPr>
          <a:xfrm>
            <a:off x="838198" y="3010272"/>
            <a:ext cx="10515600" cy="2337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de-DE" b="1" dirty="0">
                <a:latin typeface="Baloo Bhaina 2 ExtraBold" pitchFamily="2" charset="77"/>
                <a:cs typeface="Baloo Bhaina 2 ExtraBold" pitchFamily="2" charset="77"/>
              </a:rPr>
              <a:t>Jeder kann mitmachen! </a:t>
            </a:r>
            <a:r>
              <a:rPr lang="de-DE" dirty="0">
                <a:latin typeface="Baloo Bhaina 2 Medium" pitchFamily="2" charset="77"/>
                <a:cs typeface="Baloo Bhaina 2 Medium" pitchFamily="2" charset="77"/>
              </a:rPr>
              <a:t>Von Einzelpersonen bis hin zu globalen Organisationen: Man braucht weder ein großes Budget noch eine Registrierung, um etwas zu bewirken.</a:t>
            </a:r>
          </a:p>
        </p:txBody>
      </p:sp>
    </p:spTree>
    <p:extLst>
      <p:ext uri="{BB962C8B-B14F-4D97-AF65-F5344CB8AC3E}">
        <p14:creationId xmlns:p14="http://schemas.microsoft.com/office/powerpoint/2010/main" val="252115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1;p3">
            <a:extLst>
              <a:ext uri="{FF2B5EF4-FFF2-40B4-BE49-F238E27FC236}">
                <a16:creationId xmlns:a16="http://schemas.microsoft.com/office/drawing/2014/main" id="{8143211F-BE48-5D96-DC0B-CF8F6AC81FB5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CBA065-64E6-314C-A329-7CB0119C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7187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sz="4000" b="1">
                <a:latin typeface="Baloo Bhaina 2 ExtraBold" pitchFamily="2" charset="77"/>
                <a:cs typeface="Baloo Bhaina 2 ExtraBold" pitchFamily="2" charset="77"/>
              </a:rPr>
              <a:t>Ein starkes Bündnis </a:t>
            </a:r>
            <a:r>
              <a:rPr lang="de-DE" sz="4000">
                <a:latin typeface="Baloo Bhaina 2 Medium" pitchFamily="2" charset="77"/>
                <a:cs typeface="Baloo Bhaina 2 Medium" pitchFamily="2" charset="77"/>
              </a:rPr>
              <a:t>für #</a:t>
            </a:r>
            <a:r>
              <a:rPr lang="de-DE" sz="4000" err="1">
                <a:latin typeface="Baloo Bhaina 2 Medium" pitchFamily="2" charset="77"/>
                <a:cs typeface="Baloo Bhaina 2 Medium" pitchFamily="2" charset="77"/>
              </a:rPr>
              <a:t>GivingTuesdayDE</a:t>
            </a:r>
            <a:endParaRPr lang="en-US" sz="4000"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3" name="Grafik 2" descr="Ein Bild, das Text, Flasche, Schild enthält.&#10;&#10;Automatisch generierte Beschreibung">
            <a:extLst>
              <a:ext uri="{FF2B5EF4-FFF2-40B4-BE49-F238E27FC236}">
                <a16:creationId xmlns:a16="http://schemas.microsoft.com/office/drawing/2014/main" id="{69302032-11BA-323B-1E41-202A1E9C0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5" y="3939425"/>
            <a:ext cx="2032604" cy="1213495"/>
          </a:xfrm>
          <a:prstGeom prst="rect">
            <a:avLst/>
          </a:prstGeom>
        </p:spPr>
      </p:pic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BD57C20-958B-305F-41D3-7CDCF6BFD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89" y="4100858"/>
            <a:ext cx="2860605" cy="715151"/>
          </a:xfrm>
          <a:prstGeom prst="rect">
            <a:avLst/>
          </a:prstGeom>
        </p:spPr>
      </p:pic>
      <p:pic>
        <p:nvPicPr>
          <p:cNvPr id="8" name="Grafik 7" descr="Ein Bild, das Grafiken, Grafikdesign, Logo, Schrift enthält.&#10;&#10;KI-generierte Inhalte können fehlerhaft sein.">
            <a:extLst>
              <a:ext uri="{FF2B5EF4-FFF2-40B4-BE49-F238E27FC236}">
                <a16:creationId xmlns:a16="http://schemas.microsoft.com/office/drawing/2014/main" id="{4A294551-D2A1-1BF2-172E-FB04D8654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2" y="3939425"/>
            <a:ext cx="2568243" cy="12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7E8D5250-D8D1-340F-119F-F8ADE65300A4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FDB5F67-F872-3EE9-DDFC-8F61B8AB3110}"/>
              </a:ext>
            </a:extLst>
          </p:cNvPr>
          <p:cNvSpPr txBox="1">
            <a:spLocks/>
          </p:cNvSpPr>
          <p:nvPr/>
        </p:nvSpPr>
        <p:spPr>
          <a:xfrm>
            <a:off x="838198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pPr algn="ctr"/>
            <a:r>
              <a:rPr lang="de-DE" sz="4000" b="1">
                <a:latin typeface="Baloo Bhaina 2 ExtraBold" pitchFamily="2" charset="77"/>
                <a:cs typeface="Baloo Bhaina 2 ExtraBold" pitchFamily="2" charset="77"/>
              </a:rPr>
              <a:t>Unsere Vision</a:t>
            </a:r>
            <a:endParaRPr lang="en-US" sz="400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D8C4DFE-BF44-3019-5E2B-DDB37B2014E5}"/>
              </a:ext>
            </a:extLst>
          </p:cNvPr>
          <p:cNvSpPr txBox="1"/>
          <p:nvPr/>
        </p:nvSpPr>
        <p:spPr>
          <a:xfrm>
            <a:off x="954207" y="3429000"/>
            <a:ext cx="103877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Unsere Vision ist eine Gesellschaft,  in der viele kleine und große gute Taten </a:t>
            </a:r>
          </a:p>
          <a:p>
            <a:r>
              <a:rPr lang="de-DE" sz="2400" b="0" i="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unsere Gemeinschaft stärken. </a:t>
            </a:r>
          </a:p>
          <a:p>
            <a:endParaRPr lang="de-DE" sz="240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  <a:p>
            <a:r>
              <a:rPr lang="de-DE" sz="240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  <a:cs typeface="Baloo Bhaina 2 Medium" pitchFamily="2" charset="77"/>
              </a:rPr>
              <a:t>Geben verbindet. Daher nutzen wir den Tag des Gebens, um mehr Solidarität </a:t>
            </a:r>
          </a:p>
          <a:p>
            <a:r>
              <a:rPr lang="de-DE" sz="240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  <a:cs typeface="Baloo Bhaina 2 Medium" pitchFamily="2" charset="77"/>
              </a:rPr>
              <a:t>und mehr Mitmenschlichkeit zu fördern und in konkreten Taten sichtbarer </a:t>
            </a:r>
          </a:p>
          <a:p>
            <a:r>
              <a:rPr lang="de-DE" sz="2400" u="none" strike="noStrik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  <a:cs typeface="Baloo Bhaina 2 Medium" pitchFamily="2" charset="77"/>
              </a:rPr>
              <a:t>zu machen. </a:t>
            </a:r>
            <a:endParaRPr lang="de-DE" sz="240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0" name="Grafik 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B398E18C-501E-16CD-9C91-BD8E1F68F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1048484"/>
            <a:ext cx="221488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4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A3D0F-84DF-D35C-1CED-D2B414D7E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7B3ACE28-AEE8-8359-4631-EE3848061CF6}"/>
              </a:ext>
            </a:extLst>
          </p:cNvPr>
          <p:cNvSpPr/>
          <p:nvPr/>
        </p:nvSpPr>
        <p:spPr>
          <a:xfrm>
            <a:off x="-363297" y="0"/>
            <a:ext cx="12918594" cy="7637073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Inhaltsplatzhalter 4">
            <a:extLst>
              <a:ext uri="{FF2B5EF4-FFF2-40B4-BE49-F238E27FC236}">
                <a16:creationId xmlns:a16="http://schemas.microsoft.com/office/drawing/2014/main" id="{175B6FDF-066B-8145-E1DD-FEC3316BA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137" y="2144107"/>
            <a:ext cx="2905214" cy="348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>
                <a:latin typeface="Baloo Bhaina 2 ExtraBold" pitchFamily="2" charset="77"/>
                <a:cs typeface="Baloo Bhaina 2 ExtraBold" pitchFamily="2" charset="77"/>
              </a:rPr>
              <a:t>2021</a:t>
            </a: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 ~200 Teilnehmer</a:t>
            </a:r>
          </a:p>
        </p:txBody>
      </p:sp>
      <p:sp>
        <p:nvSpPr>
          <p:cNvPr id="3" name="Freeform: Shape 5">
            <a:extLst>
              <a:ext uri="{FF2B5EF4-FFF2-40B4-BE49-F238E27FC236}">
                <a16:creationId xmlns:a16="http://schemas.microsoft.com/office/drawing/2014/main" id="{77D9DF15-2016-7CE8-2D16-FF7924A41DD6}"/>
              </a:ext>
            </a:extLst>
          </p:cNvPr>
          <p:cNvSpPr/>
          <p:nvPr/>
        </p:nvSpPr>
        <p:spPr>
          <a:xfrm>
            <a:off x="0" y="376853"/>
            <a:ext cx="12192000" cy="5792453"/>
          </a:xfrm>
          <a:custGeom>
            <a:avLst/>
            <a:gdLst>
              <a:gd name="connsiteX0" fmla="*/ 0 w 10266744"/>
              <a:gd name="connsiteY0" fmla="*/ 4629873 h 4629873"/>
              <a:gd name="connsiteX1" fmla="*/ 1747777 w 10266744"/>
              <a:gd name="connsiteY1" fmla="*/ 2766349 h 4629873"/>
              <a:gd name="connsiteX2" fmla="*/ 4143737 w 10266744"/>
              <a:gd name="connsiteY2" fmla="*/ 2152891 h 4629873"/>
              <a:gd name="connsiteX3" fmla="*/ 5845215 w 10266744"/>
              <a:gd name="connsiteY3" fmla="*/ 1412111 h 4629873"/>
              <a:gd name="connsiteX4" fmla="*/ 7905509 w 10266744"/>
              <a:gd name="connsiteY4" fmla="*/ 1273215 h 4629873"/>
              <a:gd name="connsiteX5" fmla="*/ 9456516 w 10266744"/>
              <a:gd name="connsiteY5" fmla="*/ 266218 h 4629873"/>
              <a:gd name="connsiteX6" fmla="*/ 10266744 w 10266744"/>
              <a:gd name="connsiteY6" fmla="*/ 0 h 4629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6744" h="4629873">
                <a:moveTo>
                  <a:pt x="0" y="4629873"/>
                </a:moveTo>
                <a:cubicBezTo>
                  <a:pt x="528577" y="3904526"/>
                  <a:pt x="1057154" y="3179179"/>
                  <a:pt x="1747777" y="2766349"/>
                </a:cubicBezTo>
                <a:cubicBezTo>
                  <a:pt x="2438400" y="2353519"/>
                  <a:pt x="3460831" y="2378597"/>
                  <a:pt x="4143737" y="2152891"/>
                </a:cubicBezTo>
                <a:cubicBezTo>
                  <a:pt x="4826643" y="1927185"/>
                  <a:pt x="5218253" y="1558724"/>
                  <a:pt x="5845215" y="1412111"/>
                </a:cubicBezTo>
                <a:cubicBezTo>
                  <a:pt x="6472177" y="1265498"/>
                  <a:pt x="7303626" y="1464197"/>
                  <a:pt x="7905509" y="1273215"/>
                </a:cubicBezTo>
                <a:cubicBezTo>
                  <a:pt x="8507393" y="1082233"/>
                  <a:pt x="9062977" y="478420"/>
                  <a:pt x="9456516" y="266218"/>
                </a:cubicBezTo>
                <a:cubicBezTo>
                  <a:pt x="9850055" y="54016"/>
                  <a:pt x="10058399" y="27008"/>
                  <a:pt x="10266744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F0820BAF-82B1-1121-806C-08C506E09EF9}"/>
              </a:ext>
            </a:extLst>
          </p:cNvPr>
          <p:cNvSpPr txBox="1">
            <a:spLocks/>
          </p:cNvSpPr>
          <p:nvPr/>
        </p:nvSpPr>
        <p:spPr>
          <a:xfrm>
            <a:off x="663902" y="5740892"/>
            <a:ext cx="5432098" cy="34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2015 von </a:t>
            </a:r>
            <a:r>
              <a:rPr lang="de-DE" sz="2000" err="1">
                <a:latin typeface="Baloo Bhaina 2 Medium" pitchFamily="2" charset="77"/>
                <a:cs typeface="Baloo Bhaina 2 Medium" pitchFamily="2" charset="77"/>
              </a:rPr>
              <a:t>betterplace</a:t>
            </a: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nach Deutschland geholt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sz="2000"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5A63365-8295-CE5E-6B59-A5BE55BC60AD}"/>
              </a:ext>
            </a:extLst>
          </p:cNvPr>
          <p:cNvSpPr txBox="1">
            <a:spLocks/>
          </p:cNvSpPr>
          <p:nvPr/>
        </p:nvSpPr>
        <p:spPr>
          <a:xfrm>
            <a:off x="1626666" y="4510340"/>
            <a:ext cx="3697485" cy="123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dirty="0">
                <a:latin typeface="Baloo Bhaina 2 Medium" pitchFamily="2" charset="77"/>
                <a:cs typeface="Baloo Bhaina 2 Medium" pitchFamily="2" charset="77"/>
              </a:rPr>
              <a:t>2019 von </a:t>
            </a:r>
            <a:br>
              <a:rPr lang="de-DE" sz="2000" dirty="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 dirty="0" err="1">
                <a:latin typeface="Baloo Bhaina 2 Medium" pitchFamily="2" charset="77"/>
                <a:cs typeface="Baloo Bhaina 2 Medium" pitchFamily="2" charset="77"/>
              </a:rPr>
              <a:t>Thrive</a:t>
            </a:r>
            <a:r>
              <a:rPr lang="de-DE" sz="2000" dirty="0">
                <a:latin typeface="Baloo Bhaina 2 Medium" pitchFamily="2" charset="77"/>
                <a:cs typeface="Baloo Bhaina 2 Medium" pitchFamily="2" charset="77"/>
              </a:rPr>
              <a:t> International e.V. (jetzt Giving4Good) übernommen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21775B22-31A0-A676-7919-EB358BA26BFF}"/>
              </a:ext>
            </a:extLst>
          </p:cNvPr>
          <p:cNvSpPr txBox="1">
            <a:spLocks/>
          </p:cNvSpPr>
          <p:nvPr/>
        </p:nvSpPr>
        <p:spPr>
          <a:xfrm>
            <a:off x="3197432" y="3602373"/>
            <a:ext cx="3454463" cy="348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2020 ~150 Teilnehmer</a:t>
            </a:r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id="{0AB806BD-E194-5A29-0E2F-0FB889B4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53" y="5481271"/>
            <a:ext cx="777740" cy="665633"/>
          </a:xfrm>
          <a:prstGeom prst="rect">
            <a:avLst/>
          </a:prstGeom>
        </p:spPr>
      </p:pic>
      <p:pic>
        <p:nvPicPr>
          <p:cNvPr id="12" name="Grafik 4">
            <a:extLst>
              <a:ext uri="{FF2B5EF4-FFF2-40B4-BE49-F238E27FC236}">
                <a16:creationId xmlns:a16="http://schemas.microsoft.com/office/drawing/2014/main" id="{65FD2B47-ADE4-50E0-C421-9F827AF9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05" y="4076868"/>
            <a:ext cx="777740" cy="665633"/>
          </a:xfrm>
          <a:prstGeom prst="rect">
            <a:avLst/>
          </a:prstGeom>
        </p:spPr>
      </p:pic>
      <p:pic>
        <p:nvPicPr>
          <p:cNvPr id="13" name="Grafik 4">
            <a:extLst>
              <a:ext uri="{FF2B5EF4-FFF2-40B4-BE49-F238E27FC236}">
                <a16:creationId xmlns:a16="http://schemas.microsoft.com/office/drawing/2014/main" id="{A20BE100-6C8D-09D8-94B6-DC298ED4C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732" y="3156012"/>
            <a:ext cx="777740" cy="665633"/>
          </a:xfrm>
          <a:prstGeom prst="rect">
            <a:avLst/>
          </a:prstGeom>
        </p:spPr>
      </p:pic>
      <p:pic>
        <p:nvPicPr>
          <p:cNvPr id="14" name="Grafik 4">
            <a:extLst>
              <a:ext uri="{FF2B5EF4-FFF2-40B4-BE49-F238E27FC236}">
                <a16:creationId xmlns:a16="http://schemas.microsoft.com/office/drawing/2014/main" id="{A3A01591-D3FA-4643-4AB9-3905A2FC8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23" y="2772301"/>
            <a:ext cx="777740" cy="665633"/>
          </a:xfrm>
          <a:prstGeom prst="rect">
            <a:avLst/>
          </a:prstGeom>
        </p:spPr>
      </p:pic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39EFD058-92FA-4215-C837-1B6FAC5C2331}"/>
              </a:ext>
            </a:extLst>
          </p:cNvPr>
          <p:cNvSpPr txBox="1">
            <a:spLocks/>
          </p:cNvSpPr>
          <p:nvPr/>
        </p:nvSpPr>
        <p:spPr>
          <a:xfrm>
            <a:off x="6144200" y="2728762"/>
            <a:ext cx="3129695" cy="665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>
                <a:latin typeface="Baloo Bhaina 2 Medium" pitchFamily="2" charset="77"/>
                <a:cs typeface="Baloo Bhaina 2 Medium" pitchFamily="2" charset="77"/>
              </a:rPr>
              <a:t>2022</a:t>
            </a: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 Gründung 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des Bündnis GT 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Deutschland 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&amp; Rebranding</a:t>
            </a:r>
          </a:p>
        </p:txBody>
      </p:sp>
      <p:pic>
        <p:nvPicPr>
          <p:cNvPr id="10" name="Grafik 9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CE780F26-85BC-A296-8F1C-C834CE2D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200" y="1311238"/>
            <a:ext cx="1770404" cy="1770404"/>
          </a:xfrm>
          <a:prstGeom prst="rect">
            <a:avLst/>
          </a:prstGeom>
        </p:spPr>
      </p:pic>
      <p:pic>
        <p:nvPicPr>
          <p:cNvPr id="18" name="Grafik 17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90A93E7B-019B-CCFB-983B-47BE4EE4E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01" y="1134798"/>
            <a:ext cx="1770404" cy="1770404"/>
          </a:xfrm>
          <a:prstGeom prst="rect">
            <a:avLst/>
          </a:prstGeom>
        </p:spPr>
      </p:pic>
      <p:sp>
        <p:nvSpPr>
          <p:cNvPr id="19" name="Inhaltsplatzhalter 4">
            <a:extLst>
              <a:ext uri="{FF2B5EF4-FFF2-40B4-BE49-F238E27FC236}">
                <a16:creationId xmlns:a16="http://schemas.microsoft.com/office/drawing/2014/main" id="{82378D7D-DE9C-A5A4-EAE9-6B3A65720309}"/>
              </a:ext>
            </a:extLst>
          </p:cNvPr>
          <p:cNvSpPr txBox="1">
            <a:spLocks/>
          </p:cNvSpPr>
          <p:nvPr/>
        </p:nvSpPr>
        <p:spPr>
          <a:xfrm>
            <a:off x="8622475" y="2556783"/>
            <a:ext cx="2077251" cy="34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>
                <a:latin typeface="Baloo Bhaina 2 ExtraBold" pitchFamily="2" charset="77"/>
                <a:cs typeface="Baloo Bhaina 2 ExtraBold" pitchFamily="2" charset="77"/>
              </a:rPr>
              <a:t>2023</a:t>
            </a:r>
            <a:endParaRPr lang="de-DE" sz="2000">
              <a:latin typeface="Baloo Bhaina 2 Medium" pitchFamily="2" charset="77"/>
              <a:cs typeface="Baloo Bhaina 2 Medium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200 aktive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Kampagnen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~2.000 Teilnehmende Organisationen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40.000 Impressionen auf der Webseite</a:t>
            </a:r>
          </a:p>
        </p:txBody>
      </p:sp>
      <p:pic>
        <p:nvPicPr>
          <p:cNvPr id="7" name="Grafik 6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7A09C606-7AF6-67A3-1371-1E7D911AF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83" y="206543"/>
            <a:ext cx="1770404" cy="1770404"/>
          </a:xfrm>
          <a:prstGeom prst="rect">
            <a:avLst/>
          </a:prstGeom>
        </p:spPr>
      </p:pic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66C8175D-EE48-2C65-21B1-8A75D086B85D}"/>
              </a:ext>
            </a:extLst>
          </p:cNvPr>
          <p:cNvSpPr txBox="1">
            <a:spLocks/>
          </p:cNvSpPr>
          <p:nvPr/>
        </p:nvSpPr>
        <p:spPr>
          <a:xfrm>
            <a:off x="10652811" y="1628528"/>
            <a:ext cx="2077251" cy="34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2000" b="1">
                <a:latin typeface="Baloo Bhaina 2 ExtraBold" pitchFamily="2" charset="77"/>
                <a:cs typeface="Baloo Bhaina 2 ExtraBold" pitchFamily="2" charset="77"/>
              </a:rPr>
              <a:t>2024</a:t>
            </a:r>
            <a:endParaRPr lang="de-DE" sz="2000">
              <a:latin typeface="Baloo Bhaina 2 Medium" pitchFamily="2" charset="77"/>
              <a:cs typeface="Baloo Bhaina 2 Medium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400 aktive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Kampagnen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>
              <a:latin typeface="Baloo Bhaina 2 Medium" pitchFamily="2" charset="77"/>
              <a:cs typeface="Baloo Bhaina 2 Medium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Über 100.000 Impressionen auf der </a:t>
            </a:r>
            <a:br>
              <a:rPr lang="de-DE" sz="2000">
                <a:latin typeface="Baloo Bhaina 2 Medium" pitchFamily="2" charset="77"/>
                <a:cs typeface="Baloo Bhaina 2 Medium" pitchFamily="2" charset="77"/>
              </a:rPr>
            </a:br>
            <a:r>
              <a:rPr lang="de-DE" sz="2000">
                <a:latin typeface="Baloo Bhaina 2 Medium" pitchFamily="2" charset="77"/>
                <a:cs typeface="Baloo Bhaina 2 Medium" pitchFamily="2" charset="77"/>
              </a:rPr>
              <a:t>Webseite</a:t>
            </a:r>
          </a:p>
        </p:txBody>
      </p:sp>
    </p:spTree>
    <p:extLst>
      <p:ext uri="{BB962C8B-B14F-4D97-AF65-F5344CB8AC3E}">
        <p14:creationId xmlns:p14="http://schemas.microsoft.com/office/powerpoint/2010/main" val="307539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74FA-3DDF-27D7-5C25-A13C249B8F20}"/>
              </a:ext>
            </a:extLst>
          </p:cNvPr>
          <p:cNvSpPr txBox="1">
            <a:spLocks/>
          </p:cNvSpPr>
          <p:nvPr/>
        </p:nvSpPr>
        <p:spPr>
          <a:xfrm>
            <a:off x="1205346" y="2414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A </a:t>
            </a:r>
            <a:r>
              <a:rPr lang="de-DE" sz="4000" b="1" dirty="0" err="1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movement</a:t>
            </a:r>
            <a:r>
              <a:rPr lang="de-DE" sz="4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powered</a:t>
            </a:r>
            <a:r>
              <a:rPr lang="de-DE" sz="4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by</a:t>
            </a:r>
            <a:r>
              <a:rPr lang="de-DE" sz="4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 </a:t>
            </a:r>
            <a:r>
              <a:rPr lang="de-DE" sz="4000" b="1" dirty="0" err="1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  <a:t>people</a:t>
            </a:r>
            <a:br>
              <a:rPr lang="de-DE" sz="4000" b="1" dirty="0">
                <a:solidFill>
                  <a:schemeClr val="bg1"/>
                </a:solidFill>
                <a:latin typeface="Baloo Bhaina 2 ExtraBold" pitchFamily="2" charset="77"/>
                <a:cs typeface="Baloo Bhaina 2 ExtraBold" pitchFamily="2" charset="77"/>
              </a:rPr>
            </a:br>
            <a:r>
              <a:rPr lang="de-DE" sz="4000" dirty="0" err="1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Birce</a:t>
            </a:r>
            <a:r>
              <a:rPr lang="de-DE" sz="4000" dirty="0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 Altay, </a:t>
            </a:r>
            <a:r>
              <a:rPr lang="de-DE" sz="4000" dirty="0" err="1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Director</a:t>
            </a:r>
            <a:r>
              <a:rPr lang="de-DE" sz="4000" dirty="0">
                <a:solidFill>
                  <a:schemeClr val="bg1"/>
                </a:solidFill>
                <a:latin typeface="Baloo Bhaina 2 Medium" pitchFamily="2" charset="77"/>
                <a:cs typeface="Baloo Bhaina 2 Medium" pitchFamily="2" charset="77"/>
              </a:rPr>
              <a:t> European Hub</a:t>
            </a:r>
            <a:endParaRPr lang="en-US" sz="4000" dirty="0">
              <a:solidFill>
                <a:schemeClr val="bg1"/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5F573-B206-9EF7-109F-93F815B02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1;p3">
            <a:extLst>
              <a:ext uri="{FF2B5EF4-FFF2-40B4-BE49-F238E27FC236}">
                <a16:creationId xmlns:a16="http://schemas.microsoft.com/office/drawing/2014/main" id="{7F8E8608-E98E-6337-29CF-ECFB3151DA3F}"/>
              </a:ext>
            </a:extLst>
          </p:cNvPr>
          <p:cNvSpPr/>
          <p:nvPr/>
        </p:nvSpPr>
        <p:spPr>
          <a:xfrm>
            <a:off x="-338667" y="2008909"/>
            <a:ext cx="12918594" cy="4849091"/>
          </a:xfrm>
          <a:prstGeom prst="rect">
            <a:avLst/>
          </a:prstGeom>
          <a:solidFill>
            <a:srgbClr val="FEFAF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7644DE-0BBC-352E-5192-FAD586DABD16}"/>
              </a:ext>
            </a:extLst>
          </p:cNvPr>
          <p:cNvSpPr txBox="1"/>
          <p:nvPr/>
        </p:nvSpPr>
        <p:spPr>
          <a:xfrm>
            <a:off x="2632550" y="2913174"/>
            <a:ext cx="692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Gemeinschaftliches und bürgerliches Engagement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3" name="Grafik 2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A8B7CCB3-468F-A195-0A7E-E0D955AC7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34" y="3164122"/>
            <a:ext cx="1988753" cy="19887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63E3FDA-946D-9326-5CD0-520C7C177624}"/>
              </a:ext>
            </a:extLst>
          </p:cNvPr>
          <p:cNvSpPr txBox="1"/>
          <p:nvPr/>
        </p:nvSpPr>
        <p:spPr>
          <a:xfrm>
            <a:off x="1210537" y="5111244"/>
            <a:ext cx="3525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Nachbarschaftsaktionen</a:t>
            </a:r>
            <a:br>
              <a:rPr lang="de-DE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</a:br>
            <a:r>
              <a:rPr lang="de-DE" sz="2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Baloo Bhaina 2 Medium" pitchFamily="2" charset="77"/>
              </a:rPr>
              <a:t>organisieren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05E35E-67D2-11DE-EEF9-9396BA89964B}"/>
              </a:ext>
            </a:extLst>
          </p:cNvPr>
          <p:cNvSpPr txBox="1"/>
          <p:nvPr/>
        </p:nvSpPr>
        <p:spPr>
          <a:xfrm>
            <a:off x="5082856" y="5111243"/>
            <a:ext cx="6693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Baloo Bhaina 2 Medium" pitchFamily="2" charset="77"/>
              </a:rPr>
              <a:t>Kleine Gruppen (z.B. lokale Unternehmen) ermutigen, sich für ein Anliegen zu entscheiden und gemeinsam dafür aktiv zu werden.</a:t>
            </a:r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4" name="Grafik 13" descr="Ein Bild, das Schwarz, Dunkelheit enthält.&#10;&#10;KI-generierte Inhalte können fehlerhaft sein.">
            <a:extLst>
              <a:ext uri="{FF2B5EF4-FFF2-40B4-BE49-F238E27FC236}">
                <a16:creationId xmlns:a16="http://schemas.microsoft.com/office/drawing/2014/main" id="{87CB266F-83D2-FF8E-6476-E9CA02827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04" y="3766157"/>
            <a:ext cx="892104" cy="8921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5E3EFCF-B4AF-87F5-FBFD-74303A4CA180}"/>
              </a:ext>
            </a:extLst>
          </p:cNvPr>
          <p:cNvSpPr txBox="1">
            <a:spLocks/>
          </p:cNvSpPr>
          <p:nvPr/>
        </p:nvSpPr>
        <p:spPr>
          <a:xfrm>
            <a:off x="407724" y="571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defRPr>
            </a:lvl1pPr>
          </a:lstStyle>
          <a:p>
            <a:r>
              <a:rPr lang="de-DE" sz="4000" b="1" dirty="0">
                <a:latin typeface="Baloo Bhaina 2 ExtraBold" pitchFamily="2" charset="77"/>
                <a:cs typeface="Baloo Bhaina 2 ExtraBold" pitchFamily="2" charset="77"/>
              </a:rPr>
              <a:t>Gemeinschaft stärken</a:t>
            </a:r>
            <a:endParaRPr lang="en-US" sz="4000" dirty="0">
              <a:latin typeface="Baloo Bhaina 2 Medium" pitchFamily="2" charset="77"/>
              <a:cs typeface="Baloo Bhaina 2 Medium" pitchFamily="2" charset="77"/>
            </a:endParaRPr>
          </a:p>
        </p:txBody>
      </p:sp>
      <p:pic>
        <p:nvPicPr>
          <p:cNvPr id="16" name="Grafik 15" descr="Ein Bild, das Logo, Grafiken, Clipart, Grafikdesign enthält.&#10;&#10;Automatisch generierte Beschreibung">
            <a:extLst>
              <a:ext uri="{FF2B5EF4-FFF2-40B4-BE49-F238E27FC236}">
                <a16:creationId xmlns:a16="http://schemas.microsoft.com/office/drawing/2014/main" id="{B3447624-6442-C5A0-B7C4-EE0DD8B03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84" y="-205971"/>
            <a:ext cx="221488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6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Macintosh PowerPoint</Application>
  <PresentationFormat>Breitbild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Baloo Bhaina 2</vt:lpstr>
      <vt:lpstr>Baloo Bhaina 2 ExtraBold</vt:lpstr>
      <vt:lpstr>Baloo Bhaina 2 Medium</vt:lpstr>
      <vt:lpstr>Baloo Bhaina 2 SemiBold</vt:lpstr>
      <vt:lpstr>Calibri</vt:lpstr>
      <vt:lpstr>Droid Serif</vt:lpstr>
      <vt:lpstr>Montserrat</vt:lpstr>
      <vt:lpstr>Office Theme</vt:lpstr>
      <vt:lpstr>PowerPoint-Präsentation</vt:lpstr>
      <vt:lpstr>PowerPoint-Präsentation</vt:lpstr>
      <vt:lpstr>PowerPoint-Präsentation</vt:lpstr>
      <vt:lpstr>Jeder kann mitmachen! </vt:lpstr>
      <vt:lpstr>Ein starkes Bündnis für #GivingTuesdayDE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Schuart</dc:creator>
  <cp:lastModifiedBy>Claudia Loewe</cp:lastModifiedBy>
  <cp:revision>120</cp:revision>
  <cp:lastPrinted>2022-09-26T20:09:16Z</cp:lastPrinted>
  <dcterms:created xsi:type="dcterms:W3CDTF">2019-09-02T09:50:38Z</dcterms:created>
  <dcterms:modified xsi:type="dcterms:W3CDTF">2025-09-17T09:56:50Z</dcterms:modified>
</cp:coreProperties>
</file>